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FE9C"/>
    <a:srgbClr val="16F2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384" autoAdjust="0"/>
  </p:normalViewPr>
  <p:slideViewPr>
    <p:cSldViewPr snapToGrid="0">
      <p:cViewPr>
        <p:scale>
          <a:sx n="136" d="100"/>
          <a:sy n="136" d="100"/>
        </p:scale>
        <p:origin x="1662" y="-13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56AA-266D-432E-B29B-EB37943F317F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620E-9DC7-4233-A5EB-5D3839119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539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56AA-266D-432E-B29B-EB37943F317F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620E-9DC7-4233-A5EB-5D3839119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38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56AA-266D-432E-B29B-EB37943F317F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620E-9DC7-4233-A5EB-5D3839119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878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56AA-266D-432E-B29B-EB37943F317F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620E-9DC7-4233-A5EB-5D3839119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06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56AA-266D-432E-B29B-EB37943F317F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620E-9DC7-4233-A5EB-5D3839119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899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56AA-266D-432E-B29B-EB37943F317F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620E-9DC7-4233-A5EB-5D3839119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62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56AA-266D-432E-B29B-EB37943F317F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620E-9DC7-4233-A5EB-5D3839119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72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56AA-266D-432E-B29B-EB37943F317F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620E-9DC7-4233-A5EB-5D3839119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89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56AA-266D-432E-B29B-EB37943F317F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620E-9DC7-4233-A5EB-5D3839119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58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56AA-266D-432E-B29B-EB37943F317F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620E-9DC7-4233-A5EB-5D3839119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200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56AA-266D-432E-B29B-EB37943F317F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620E-9DC7-4233-A5EB-5D3839119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31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056AA-266D-432E-B29B-EB37943F317F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C620E-9DC7-4233-A5EB-5D3839119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34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9FD1DDB-909E-47FF-9060-E2AA61FFC0A5}"/>
              </a:ext>
            </a:extLst>
          </p:cNvPr>
          <p:cNvSpPr/>
          <p:nvPr/>
        </p:nvSpPr>
        <p:spPr>
          <a:xfrm>
            <a:off x="-9893" y="8907593"/>
            <a:ext cx="6877050" cy="9874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A99C081-E969-4D07-B77A-5BAA420A54F0}"/>
              </a:ext>
            </a:extLst>
          </p:cNvPr>
          <p:cNvSpPr/>
          <p:nvPr/>
        </p:nvSpPr>
        <p:spPr>
          <a:xfrm>
            <a:off x="-11366" y="-7320"/>
            <a:ext cx="6877050" cy="1070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F955B7B-1789-45BA-A693-B50FAF90524B}"/>
              </a:ext>
            </a:extLst>
          </p:cNvPr>
          <p:cNvSpPr/>
          <p:nvPr/>
        </p:nvSpPr>
        <p:spPr>
          <a:xfrm>
            <a:off x="-30959" y="105442"/>
            <a:ext cx="683895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400" dirty="0">
              <a:ln>
                <a:solidFill>
                  <a:schemeClr val="bg1"/>
                </a:solidFill>
              </a:ln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3600" b="1" dirty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朝市出店支援事業補助金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のご案内</a:t>
            </a:r>
            <a:endParaRPr lang="ja-JP" altLang="en-US" sz="12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B53E52-6F38-47D2-ABD2-D078BCBB624B}"/>
              </a:ext>
            </a:extLst>
          </p:cNvPr>
          <p:cNvSpPr txBox="1"/>
          <p:nvPr/>
        </p:nvSpPr>
        <p:spPr>
          <a:xfrm>
            <a:off x="162958" y="1218354"/>
            <a:ext cx="6362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　</a:t>
            </a:r>
            <a:r>
              <a:rPr lang="ja-JP" altLang="ja-JP" sz="1600" dirty="0"/>
              <a:t>五城目朝市における出店件数が年々減少傾向にあることから、出店しやすい環境づくり及び、新規出店者の増加を図り、朝市の活性化を</a:t>
            </a:r>
            <a:r>
              <a:rPr lang="ja-JP" altLang="en-US" sz="1600" dirty="0"/>
              <a:t>目的に、</a:t>
            </a:r>
            <a:r>
              <a:rPr lang="ja-JP" altLang="ja-JP" sz="1600" dirty="0"/>
              <a:t>出店に伴う「テント」や「商</a:t>
            </a:r>
            <a:r>
              <a:rPr lang="ja-JP" altLang="en-US" sz="1600" dirty="0"/>
              <a:t>品</a:t>
            </a:r>
            <a:r>
              <a:rPr lang="ja-JP" altLang="ja-JP" sz="1600" dirty="0"/>
              <a:t>陳列台」などの物品購入に係る経費の一部を支援する</a:t>
            </a:r>
            <a:r>
              <a:rPr lang="ja-JP" altLang="en-US" sz="1600" dirty="0"/>
              <a:t>制度を新たに設けました。</a:t>
            </a:r>
            <a:endParaRPr lang="ja-JP" altLang="ja-JP" sz="1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BF7F2BF-F6FA-4D14-8994-9B1FECF5F88F}"/>
              </a:ext>
            </a:extLst>
          </p:cNvPr>
          <p:cNvSpPr txBox="1"/>
          <p:nvPr/>
        </p:nvSpPr>
        <p:spPr>
          <a:xfrm>
            <a:off x="162958" y="2624181"/>
            <a:ext cx="6315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 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補助率</a:t>
            </a:r>
            <a:endParaRPr lang="en-US" altLang="ja-JP" dirty="0"/>
          </a:p>
          <a:p>
            <a:endParaRPr lang="ja-JP" altLang="en-US" dirty="0"/>
          </a:p>
          <a:p>
            <a:r>
              <a:rPr lang="ja-JP" altLang="en-US" dirty="0"/>
              <a:t> 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EDCF883-B975-46EA-9CD5-4FD4A4DEEF46}"/>
              </a:ext>
            </a:extLst>
          </p:cNvPr>
          <p:cNvSpPr/>
          <p:nvPr/>
        </p:nvSpPr>
        <p:spPr>
          <a:xfrm>
            <a:off x="186770" y="2587429"/>
            <a:ext cx="6448425" cy="21496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ED772E-4E09-4C5A-8781-67A68104BE5E}"/>
              </a:ext>
            </a:extLst>
          </p:cNvPr>
          <p:cNvSpPr txBox="1"/>
          <p:nvPr/>
        </p:nvSpPr>
        <p:spPr>
          <a:xfrm>
            <a:off x="680779" y="3031333"/>
            <a:ext cx="5460405" cy="417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2400" b="1" dirty="0"/>
              <a:t>物品購入金額の　１／２　上限５万円</a:t>
            </a:r>
            <a:endParaRPr kumimoji="1" lang="en-US" altLang="ja-JP" sz="2400" b="1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472628C-FAB5-4DF5-9742-65F0CC69F8DC}"/>
              </a:ext>
            </a:extLst>
          </p:cNvPr>
          <p:cNvSpPr/>
          <p:nvPr/>
        </p:nvSpPr>
        <p:spPr>
          <a:xfrm>
            <a:off x="186771" y="4953000"/>
            <a:ext cx="6448425" cy="226502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372C969-CFEC-430E-B8AF-C08966BD7ACE}"/>
              </a:ext>
            </a:extLst>
          </p:cNvPr>
          <p:cNvSpPr txBox="1"/>
          <p:nvPr/>
        </p:nvSpPr>
        <p:spPr>
          <a:xfrm>
            <a:off x="202945" y="4993289"/>
            <a:ext cx="631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 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支給対象者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040F61E-78A3-4830-96B5-27CE3D98E1F5}"/>
              </a:ext>
            </a:extLst>
          </p:cNvPr>
          <p:cNvSpPr txBox="1"/>
          <p:nvPr/>
        </p:nvSpPr>
        <p:spPr>
          <a:xfrm>
            <a:off x="202945" y="5402141"/>
            <a:ext cx="63865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r>
              <a:rPr lang="ja-JP" altLang="en-US" sz="1600" dirty="0"/>
              <a:t>①</a:t>
            </a:r>
            <a:r>
              <a:rPr lang="ja-JP" altLang="ja-JP" sz="1600" dirty="0"/>
              <a:t>町内在住を問わず、耕作物や飲食等の販売などを行う又</a:t>
            </a:r>
            <a:r>
              <a:rPr lang="ja-JP" altLang="en-US" sz="1600" dirty="0"/>
              <a:t>は、その</a:t>
            </a:r>
            <a:r>
              <a:rPr lang="ja-JP" altLang="ja-JP" sz="1600" dirty="0"/>
              <a:t>意思がある法人又は個人、団体</a:t>
            </a:r>
          </a:p>
          <a:p>
            <a:pPr algn="just"/>
            <a:r>
              <a:rPr lang="ja-JP" altLang="en-US" sz="1600" dirty="0"/>
              <a:t>②</a:t>
            </a:r>
            <a:r>
              <a:rPr lang="ja-JP" altLang="ja-JP" sz="1600" dirty="0"/>
              <a:t>定期朝市への出店許可を受けている者</a:t>
            </a:r>
          </a:p>
          <a:p>
            <a:pPr marL="180975" indent="-180975" algn="just"/>
            <a:r>
              <a:rPr lang="ja-JP" altLang="en-US" sz="1600" dirty="0"/>
              <a:t>③補助金</a:t>
            </a:r>
            <a:r>
              <a:rPr lang="ja-JP" altLang="ja-JP" sz="1600" dirty="0"/>
              <a:t>交付決定から１年以内に、定期朝市への出店が３０回を超える見込みがある者</a:t>
            </a:r>
          </a:p>
          <a:p>
            <a:pPr marL="180975" indent="-180975" algn="just"/>
            <a:r>
              <a:rPr lang="ja-JP" altLang="en-US" sz="1600" dirty="0"/>
              <a:t>④</a:t>
            </a:r>
            <a:r>
              <a:rPr lang="ja-JP" altLang="ja-JP" sz="1600" dirty="0"/>
              <a:t>補助金交付後、上記要件を満たし、３年以上継続して出店する意</a:t>
            </a:r>
            <a:r>
              <a:rPr lang="ja-JP" altLang="en-US" sz="1600" dirty="0"/>
              <a:t>　</a:t>
            </a:r>
            <a:r>
              <a:rPr lang="ja-JP" altLang="ja-JP" sz="1600" dirty="0"/>
              <a:t>思がある者</a:t>
            </a:r>
            <a:endParaRPr lang="en-US" altLang="ja-JP" sz="11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DA28EFB-E487-4449-9345-EDD263BD1503}"/>
              </a:ext>
            </a:extLst>
          </p:cNvPr>
          <p:cNvSpPr/>
          <p:nvPr/>
        </p:nvSpPr>
        <p:spPr>
          <a:xfrm>
            <a:off x="202945" y="7385719"/>
            <a:ext cx="6448425" cy="141507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28891BB-9E5F-496D-B383-F2985FC8B58B}"/>
              </a:ext>
            </a:extLst>
          </p:cNvPr>
          <p:cNvSpPr txBox="1"/>
          <p:nvPr/>
        </p:nvSpPr>
        <p:spPr>
          <a:xfrm>
            <a:off x="259575" y="7439192"/>
            <a:ext cx="1484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申請手続き</a:t>
            </a:r>
            <a:endParaRPr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3C9B22C-2F8B-42ED-A5D6-B8737C20D885}"/>
              </a:ext>
            </a:extLst>
          </p:cNvPr>
          <p:cNvSpPr txBox="1"/>
          <p:nvPr/>
        </p:nvSpPr>
        <p:spPr>
          <a:xfrm>
            <a:off x="202945" y="7785127"/>
            <a:ext cx="48051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600" spc="-150" dirty="0"/>
              <a:t>以下の書類をご提出ください。</a:t>
            </a:r>
            <a:endParaRPr lang="en-US" altLang="ja-JP" sz="1600" spc="-150" dirty="0"/>
          </a:p>
          <a:p>
            <a:pPr>
              <a:lnSpc>
                <a:spcPts val="1800"/>
              </a:lnSpc>
            </a:pPr>
            <a:r>
              <a:rPr lang="ja-JP" altLang="en-US" sz="1600" spc="-150" dirty="0"/>
              <a:t>①</a:t>
            </a:r>
            <a:r>
              <a:rPr lang="ja-JP" altLang="ja-JP" sz="1600" dirty="0"/>
              <a:t>朝市出店支援事業補助金交付申請書</a:t>
            </a:r>
            <a:r>
              <a:rPr lang="en-US" altLang="ja-JP" sz="1600" dirty="0"/>
              <a:t>(</a:t>
            </a:r>
            <a:r>
              <a:rPr lang="ja-JP" altLang="ja-JP" sz="1600" dirty="0"/>
              <a:t>様式第１号</a:t>
            </a:r>
            <a:r>
              <a:rPr lang="en-US" altLang="ja-JP" sz="1600" dirty="0"/>
              <a:t>)</a:t>
            </a:r>
            <a:endParaRPr lang="ja-JP" altLang="en-US" sz="1600" spc="-150" dirty="0"/>
          </a:p>
          <a:p>
            <a:pPr>
              <a:lnSpc>
                <a:spcPts val="1800"/>
              </a:lnSpc>
            </a:pPr>
            <a:r>
              <a:rPr lang="ja-JP" altLang="en-US" sz="1600" spc="-150" dirty="0"/>
              <a:t>②</a:t>
            </a:r>
            <a:r>
              <a:rPr lang="ja-JP" altLang="ja-JP" sz="1600" dirty="0"/>
              <a:t>五城目朝市出店計画書</a:t>
            </a:r>
            <a:r>
              <a:rPr lang="en-US" altLang="ja-JP" sz="1600" dirty="0"/>
              <a:t>(</a:t>
            </a:r>
            <a:r>
              <a:rPr lang="ja-JP" altLang="ja-JP" sz="1600" dirty="0"/>
              <a:t>様式第２号</a:t>
            </a:r>
            <a:r>
              <a:rPr lang="en-US" altLang="ja-JP" sz="1600" dirty="0"/>
              <a:t>)</a:t>
            </a:r>
            <a:endParaRPr lang="ja-JP" altLang="en-US" sz="1600" spc="-150" dirty="0"/>
          </a:p>
          <a:p>
            <a:pPr>
              <a:lnSpc>
                <a:spcPts val="1800"/>
              </a:lnSpc>
            </a:pPr>
            <a:r>
              <a:rPr lang="ja-JP" altLang="en-US" sz="1600" spc="-150" dirty="0"/>
              <a:t>③宣誓書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9BDA87-423D-4F38-ADC6-33A5E975FA73}"/>
              </a:ext>
            </a:extLst>
          </p:cNvPr>
          <p:cNvSpPr/>
          <p:nvPr/>
        </p:nvSpPr>
        <p:spPr>
          <a:xfrm>
            <a:off x="437350" y="8920591"/>
            <a:ext cx="62341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b="1" dirty="0">
                <a:ln w="6350">
                  <a:solidFill>
                    <a:schemeClr val="bg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申請書の送付先 ・相談先　</a:t>
            </a:r>
            <a:endParaRPr lang="en-US" altLang="ja-JP" b="1" dirty="0">
              <a:ln w="6350">
                <a:solidFill>
                  <a:schemeClr val="bg1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n w="6350">
                  <a:solidFill>
                    <a:schemeClr val="bg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lang="en-US" altLang="ja-JP" b="1" dirty="0">
                <a:ln w="6350">
                  <a:solidFill>
                    <a:schemeClr val="bg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018-1792 </a:t>
            </a:r>
            <a:r>
              <a:rPr lang="ja-JP" altLang="en-US" b="1" dirty="0">
                <a:ln w="6350">
                  <a:solidFill>
                    <a:schemeClr val="bg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   五城目町西磯ノ目１丁目１－１</a:t>
            </a:r>
          </a:p>
          <a:p>
            <a:r>
              <a:rPr lang="ja-JP" altLang="en-US" b="1" dirty="0">
                <a:ln w="6350">
                  <a:solidFill>
                    <a:schemeClr val="bg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  五城目町役場商工振興課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918374C-79F7-48B8-87B5-9786148FE44A}"/>
              </a:ext>
            </a:extLst>
          </p:cNvPr>
          <p:cNvSpPr txBox="1"/>
          <p:nvPr/>
        </p:nvSpPr>
        <p:spPr>
          <a:xfrm>
            <a:off x="252409" y="3572452"/>
            <a:ext cx="62722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注意事項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/>
              <a:t>・予算の限りとなっておりますので、ご了承ください。</a:t>
            </a:r>
            <a:endParaRPr lang="en-US" altLang="ja-JP" sz="1600" dirty="0"/>
          </a:p>
          <a:p>
            <a:pPr marL="180975" indent="-180975"/>
            <a:r>
              <a:rPr lang="ja-JP" altLang="en-US" sz="1600" dirty="0"/>
              <a:t>・当該補助金は</a:t>
            </a:r>
            <a:r>
              <a:rPr lang="ja-JP" altLang="ja-JP" sz="1600" dirty="0"/>
              <a:t>同一法人または、個人、団体につき１回限り</a:t>
            </a:r>
            <a:r>
              <a:rPr lang="ja-JP" altLang="en-US" sz="1600" dirty="0"/>
              <a:t>の　交付となっております。</a:t>
            </a:r>
            <a:endParaRPr lang="en-US" altLang="ja-JP" sz="16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589C3EA-E6E0-4A2A-BAE3-4D2FD6603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059" y="7996740"/>
            <a:ext cx="790807" cy="790807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46447B6-8955-498E-B121-04E52D15FDEF}"/>
              </a:ext>
            </a:extLst>
          </p:cNvPr>
          <p:cNvSpPr txBox="1"/>
          <p:nvPr/>
        </p:nvSpPr>
        <p:spPr>
          <a:xfrm>
            <a:off x="4442948" y="7605583"/>
            <a:ext cx="25179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様式のダウンロードはこちらから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↓</a:t>
            </a:r>
            <a:endParaRPr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8273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D65F83-161C-4C00-9AB9-3BCD074FB35F}"/>
              </a:ext>
            </a:extLst>
          </p:cNvPr>
          <p:cNvSpPr/>
          <p:nvPr/>
        </p:nvSpPr>
        <p:spPr>
          <a:xfrm>
            <a:off x="-19050" y="10286"/>
            <a:ext cx="6877050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DB640F9-88DA-40F5-A8A4-718D80C485A0}"/>
              </a:ext>
            </a:extLst>
          </p:cNvPr>
          <p:cNvSpPr/>
          <p:nvPr/>
        </p:nvSpPr>
        <p:spPr>
          <a:xfrm>
            <a:off x="0" y="-204376"/>
            <a:ext cx="68389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pPr algn="ctr"/>
            <a:r>
              <a:rPr lang="ja-JP" altLang="en-US" sz="3600" dirty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お問い合わせ と 回答</a:t>
            </a:r>
            <a:endParaRPr lang="ja-JP" altLang="en-US" dirty="0">
              <a:ln>
                <a:solidFill>
                  <a:schemeClr val="bg1"/>
                </a:solidFill>
              </a:ln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51BBADC-F7A6-4F77-8D06-C1F92532896D}"/>
              </a:ext>
            </a:extLst>
          </p:cNvPr>
          <p:cNvSpPr txBox="1"/>
          <p:nvPr/>
        </p:nvSpPr>
        <p:spPr>
          <a:xfrm>
            <a:off x="176213" y="1067027"/>
            <a:ext cx="6505574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1300" dirty="0"/>
          </a:p>
          <a:p>
            <a:r>
              <a:rPr lang="ja-JP" altLang="en-US" sz="1600" b="1" dirty="0"/>
              <a:t>質問１ 　</a:t>
            </a:r>
            <a:r>
              <a:rPr lang="ja-JP" altLang="en-US" sz="1600" dirty="0"/>
              <a:t>対象となりうる物品の種類を具体的に教えてください。 </a:t>
            </a:r>
          </a:p>
          <a:p>
            <a:pPr marL="622300" indent="-622300"/>
            <a:r>
              <a:rPr lang="ja-JP" altLang="en-US" sz="1600" b="1" dirty="0"/>
              <a:t>回　答 　</a:t>
            </a:r>
            <a:r>
              <a:rPr lang="ja-JP" altLang="en-US" sz="1600" dirty="0"/>
              <a:t>具体的には次のとおりです。不明な場合は役場商工振興課にお電話ください。 </a:t>
            </a:r>
            <a:endParaRPr kumimoji="1" lang="ja-JP" altLang="en-US" sz="1600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220B545-A57C-4B97-8C1E-BA990D783169}"/>
              </a:ext>
            </a:extLst>
          </p:cNvPr>
          <p:cNvSpPr/>
          <p:nvPr/>
        </p:nvSpPr>
        <p:spPr>
          <a:xfrm>
            <a:off x="264316" y="2343344"/>
            <a:ext cx="3036090" cy="274112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901636-958C-42B2-86AA-DB7A8F95D1A0}"/>
              </a:ext>
            </a:extLst>
          </p:cNvPr>
          <p:cNvSpPr txBox="1"/>
          <p:nvPr/>
        </p:nvSpPr>
        <p:spPr>
          <a:xfrm>
            <a:off x="304809" y="2403276"/>
            <a:ext cx="3036090" cy="2425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対象となりうる物品</a:t>
            </a:r>
            <a:endParaRPr lang="en-US" altLang="ja-JP" sz="2400" b="1" dirty="0"/>
          </a:p>
          <a:p>
            <a:pPr>
              <a:lnSpc>
                <a:spcPts val="1700"/>
              </a:lnSpc>
            </a:pPr>
            <a:endParaRPr lang="en-US" altLang="ja-JP" sz="1600" b="1" spc="-150" dirty="0"/>
          </a:p>
          <a:p>
            <a:pPr>
              <a:lnSpc>
                <a:spcPts val="1700"/>
              </a:lnSpc>
            </a:pPr>
            <a:r>
              <a:rPr lang="ja-JP" altLang="en-US" sz="1600" b="1" spc="-150" dirty="0"/>
              <a:t>・テント</a:t>
            </a:r>
            <a:endParaRPr lang="en-US" altLang="ja-JP" sz="1600" b="1" spc="-150" dirty="0"/>
          </a:p>
          <a:p>
            <a:pPr>
              <a:lnSpc>
                <a:spcPts val="1700"/>
              </a:lnSpc>
            </a:pPr>
            <a:r>
              <a:rPr lang="ja-JP" altLang="en-US" sz="1600" b="1" spc="-150" dirty="0"/>
              <a:t>・商品陳列台</a:t>
            </a:r>
            <a:endParaRPr lang="en-US" altLang="ja-JP" sz="1600" b="1" spc="-150" dirty="0"/>
          </a:p>
          <a:p>
            <a:pPr>
              <a:lnSpc>
                <a:spcPts val="1700"/>
              </a:lnSpc>
            </a:pPr>
            <a:r>
              <a:rPr lang="ja-JP" altLang="en-US" sz="1600" b="1" spc="-150" dirty="0"/>
              <a:t>・パラソル</a:t>
            </a:r>
            <a:endParaRPr lang="en-US" altLang="ja-JP" sz="1600" b="1" spc="-150" dirty="0"/>
          </a:p>
          <a:p>
            <a:pPr>
              <a:lnSpc>
                <a:spcPts val="1700"/>
              </a:lnSpc>
            </a:pPr>
            <a:r>
              <a:rPr lang="ja-JP" altLang="en-US" sz="1600" b="1" spc="-150" dirty="0"/>
              <a:t>・釣銭管理箱</a:t>
            </a:r>
            <a:endParaRPr lang="en-US" altLang="ja-JP" sz="1600" b="1" spc="-150" dirty="0"/>
          </a:p>
          <a:p>
            <a:pPr>
              <a:lnSpc>
                <a:spcPts val="1700"/>
              </a:lnSpc>
            </a:pPr>
            <a:r>
              <a:rPr lang="ja-JP" altLang="en-US" sz="1600" b="1" spc="-150" dirty="0"/>
              <a:t>・イス、テーブル</a:t>
            </a:r>
            <a:endParaRPr lang="en-US" altLang="ja-JP" sz="1600" b="1" spc="-150" dirty="0"/>
          </a:p>
          <a:p>
            <a:pPr>
              <a:lnSpc>
                <a:spcPts val="1700"/>
              </a:lnSpc>
            </a:pPr>
            <a:r>
              <a:rPr lang="ja-JP" altLang="en-US" sz="1600" b="1" spc="-150" dirty="0"/>
              <a:t>・立て看板　　等</a:t>
            </a:r>
            <a:endParaRPr lang="en-US" altLang="ja-JP" sz="1600" b="1" spc="-150" dirty="0"/>
          </a:p>
          <a:p>
            <a:pPr>
              <a:lnSpc>
                <a:spcPts val="1700"/>
              </a:lnSpc>
            </a:pPr>
            <a:endParaRPr lang="en-US" altLang="ja-JP" sz="1600" b="1" spc="-150" dirty="0"/>
          </a:p>
          <a:p>
            <a:pPr>
              <a:lnSpc>
                <a:spcPts val="1700"/>
              </a:lnSpc>
            </a:pPr>
            <a:r>
              <a:rPr lang="ja-JP" altLang="en-US" sz="1600" b="1" spc="-150" dirty="0"/>
              <a:t>　出店時に使用する物品など</a:t>
            </a:r>
            <a:endParaRPr kumimoji="1" lang="ja-JP" altLang="en-US" sz="1600" spc="-150" dirty="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503B68C-3E53-4109-ACEC-09DE46ABCA8B}"/>
              </a:ext>
            </a:extLst>
          </p:cNvPr>
          <p:cNvSpPr/>
          <p:nvPr/>
        </p:nvSpPr>
        <p:spPr>
          <a:xfrm>
            <a:off x="3517102" y="2283287"/>
            <a:ext cx="2995613" cy="2801179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EED56F7-DA0F-49DC-B653-17C6434197E0}"/>
              </a:ext>
            </a:extLst>
          </p:cNvPr>
          <p:cNvSpPr txBox="1"/>
          <p:nvPr/>
        </p:nvSpPr>
        <p:spPr>
          <a:xfrm>
            <a:off x="3517102" y="2529257"/>
            <a:ext cx="2995613" cy="2492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ja-JP" altLang="en-US" sz="2400" b="1" spc="-150" dirty="0"/>
              <a:t>対象とならない物品</a:t>
            </a:r>
          </a:p>
          <a:p>
            <a:pPr>
              <a:lnSpc>
                <a:spcPts val="1700"/>
              </a:lnSpc>
            </a:pPr>
            <a:endParaRPr lang="en-US" altLang="ja-JP" sz="1300" spc="-150" dirty="0"/>
          </a:p>
          <a:p>
            <a:pPr>
              <a:lnSpc>
                <a:spcPts val="1700"/>
              </a:lnSpc>
            </a:pPr>
            <a:r>
              <a:rPr lang="ja-JP" altLang="en-US" sz="1600" b="1" spc="-150" dirty="0"/>
              <a:t>・冷蔵庫</a:t>
            </a:r>
            <a:endParaRPr lang="en-US" altLang="ja-JP" sz="1600" b="1" spc="-150" dirty="0"/>
          </a:p>
          <a:p>
            <a:pPr>
              <a:lnSpc>
                <a:spcPts val="1700"/>
              </a:lnSpc>
            </a:pPr>
            <a:r>
              <a:rPr lang="ja-JP" altLang="en-US" sz="1600" b="1" spc="-150" dirty="0"/>
              <a:t>・消耗品</a:t>
            </a:r>
            <a:endParaRPr lang="en-US" altLang="ja-JP" sz="1600" b="1" spc="-150" dirty="0"/>
          </a:p>
          <a:p>
            <a:pPr>
              <a:lnSpc>
                <a:spcPts val="1700"/>
              </a:lnSpc>
            </a:pPr>
            <a:r>
              <a:rPr lang="ja-JP" altLang="en-US" sz="1600" b="1" spc="-150" dirty="0"/>
              <a:t>　　例）筆記用具、袋、トレイ等</a:t>
            </a:r>
            <a:endParaRPr lang="en-US" altLang="ja-JP" sz="1600" b="1" spc="-150" dirty="0"/>
          </a:p>
          <a:p>
            <a:pPr>
              <a:lnSpc>
                <a:spcPts val="1700"/>
              </a:lnSpc>
            </a:pPr>
            <a:r>
              <a:rPr lang="ja-JP" altLang="en-US" sz="1600" b="1" spc="-150" dirty="0"/>
              <a:t>・調理用具</a:t>
            </a:r>
            <a:endParaRPr lang="en-US" altLang="ja-JP" sz="1600" b="1" spc="-150" dirty="0"/>
          </a:p>
          <a:p>
            <a:pPr>
              <a:lnSpc>
                <a:spcPts val="1700"/>
              </a:lnSpc>
            </a:pPr>
            <a:r>
              <a:rPr lang="ja-JP" altLang="en-US" sz="1600" b="1" spc="-150" dirty="0"/>
              <a:t>・食器類</a:t>
            </a:r>
            <a:endParaRPr lang="en-US" altLang="ja-JP" sz="1600" b="1" spc="-150" dirty="0"/>
          </a:p>
          <a:p>
            <a:pPr>
              <a:lnSpc>
                <a:spcPts val="1700"/>
              </a:lnSpc>
            </a:pPr>
            <a:r>
              <a:rPr lang="ja-JP" altLang="en-US" sz="1600" b="1" spc="-150" dirty="0"/>
              <a:t>・材料費</a:t>
            </a:r>
            <a:endParaRPr lang="en-US" altLang="ja-JP" sz="1600" b="1" spc="-150" dirty="0"/>
          </a:p>
          <a:p>
            <a:pPr marL="182563" indent="-182563">
              <a:lnSpc>
                <a:spcPts val="1700"/>
              </a:lnSpc>
              <a:tabLst>
                <a:tab pos="92075" algn="l"/>
              </a:tabLst>
            </a:pPr>
            <a:r>
              <a:rPr lang="ja-JP" altLang="en-US" sz="1600" b="1" spc="-150" dirty="0"/>
              <a:t>・対象となりうる物品を予備と　して購入する場合</a:t>
            </a:r>
            <a:endParaRPr lang="en-US" altLang="ja-JP" sz="1600" b="1" spc="-150" dirty="0"/>
          </a:p>
          <a:p>
            <a:pPr>
              <a:lnSpc>
                <a:spcPts val="1700"/>
              </a:lnSpc>
            </a:pPr>
            <a:r>
              <a:rPr lang="ja-JP" altLang="en-US" sz="1600" b="1" spc="-150" dirty="0"/>
              <a:t>　　　　　　　　　　　　など</a:t>
            </a:r>
            <a:endParaRPr kumimoji="1" lang="ja-JP" altLang="en-US" sz="1300" b="1" spc="-15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F2AE2FC-03F1-4470-8897-33CABAB02F0B}"/>
              </a:ext>
            </a:extLst>
          </p:cNvPr>
          <p:cNvSpPr txBox="1"/>
          <p:nvPr/>
        </p:nvSpPr>
        <p:spPr>
          <a:xfrm>
            <a:off x="176213" y="5329732"/>
            <a:ext cx="65055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indent="-622300"/>
            <a:r>
              <a:rPr lang="ja-JP" altLang="en-US" sz="1600" b="1" dirty="0"/>
              <a:t>質問２　「</a:t>
            </a:r>
            <a:r>
              <a:rPr lang="ja-JP" altLang="en-US" sz="1600" dirty="0"/>
              <a:t>予算の限り」とありますが、予算が無くなった場合、申請できないのでしょうか。</a:t>
            </a:r>
            <a:endParaRPr lang="en-US" altLang="ja-JP" sz="1600" dirty="0"/>
          </a:p>
          <a:p>
            <a:pPr marL="622300" indent="-622300"/>
            <a:r>
              <a:rPr lang="ja-JP" altLang="en-US" sz="1600" b="1" dirty="0"/>
              <a:t>回　答　</a:t>
            </a:r>
            <a:r>
              <a:rPr lang="ja-JP" altLang="en-US" sz="1600" dirty="0"/>
              <a:t>申請は可能です。予算の残額がなくなった場合、予算を増額補正して対応させていただきます。</a:t>
            </a:r>
            <a:endParaRPr kumimoji="1" lang="en-US" altLang="ja-JP" sz="16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DD19D55-73BF-4129-821F-755B40E139D5}"/>
              </a:ext>
            </a:extLst>
          </p:cNvPr>
          <p:cNvSpPr txBox="1"/>
          <p:nvPr/>
        </p:nvSpPr>
        <p:spPr>
          <a:xfrm>
            <a:off x="176213" y="6464671"/>
            <a:ext cx="65055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indent="-622300"/>
            <a:r>
              <a:rPr lang="ja-JP" altLang="en-US" sz="1600" b="1" dirty="0"/>
              <a:t>質問３　</a:t>
            </a:r>
            <a:r>
              <a:rPr lang="ja-JP" altLang="en-US" sz="1600" dirty="0"/>
              <a:t>もし、補助金</a:t>
            </a:r>
            <a:r>
              <a:rPr lang="ja-JP" altLang="ja-JP" sz="1600" dirty="0"/>
              <a:t>交付決定から１年以内に、定期朝市への出店が</a:t>
            </a:r>
            <a:r>
              <a:rPr lang="ja-JP" altLang="en-US" sz="1600" dirty="0"/>
              <a:t>　</a:t>
            </a:r>
            <a:r>
              <a:rPr lang="ja-JP" altLang="ja-JP" sz="1600" dirty="0"/>
              <a:t>３０回を</a:t>
            </a:r>
            <a:r>
              <a:rPr lang="ja-JP" altLang="en-US" sz="1600" dirty="0"/>
              <a:t>超えなかった場合、どうなりますか。</a:t>
            </a:r>
            <a:endParaRPr lang="en-US" altLang="ja-JP" sz="1600" dirty="0"/>
          </a:p>
          <a:p>
            <a:pPr marL="622300" indent="-622300"/>
            <a:r>
              <a:rPr lang="ja-JP" altLang="en-US" sz="1600" b="1" dirty="0"/>
              <a:t>回　答　</a:t>
            </a:r>
            <a:r>
              <a:rPr lang="ja-JP" altLang="ja-JP" sz="1600" dirty="0"/>
              <a:t>朝市出店支援事業補助金交付要綱</a:t>
            </a:r>
            <a:r>
              <a:rPr lang="ja-JP" altLang="en-US" sz="1600" dirty="0"/>
              <a:t>第９条に規定のとおり、交付した額の全部または、一部を返還しなければいけない場合があります。なお、転売行為も返還の対象となります。ご注意ください。</a:t>
            </a:r>
            <a:endParaRPr lang="ja-JP" altLang="ja-JP" sz="1600" dirty="0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BA3DD14C-44FA-43DE-8E27-91796C15643D}"/>
              </a:ext>
            </a:extLst>
          </p:cNvPr>
          <p:cNvSpPr/>
          <p:nvPr/>
        </p:nvSpPr>
        <p:spPr>
          <a:xfrm>
            <a:off x="315522" y="8197672"/>
            <a:ext cx="6207906" cy="163844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5A51A6A-791B-434B-BED4-2FBBB23B251F}"/>
              </a:ext>
            </a:extLst>
          </p:cNvPr>
          <p:cNvSpPr/>
          <p:nvPr/>
        </p:nvSpPr>
        <p:spPr>
          <a:xfrm>
            <a:off x="500778" y="8015788"/>
            <a:ext cx="4816810" cy="4464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</a:rPr>
              <a:t>宣伝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  <a:r>
              <a:rPr kumimoji="1" lang="ja-JP" altLang="en-US" dirty="0">
                <a:solidFill>
                  <a:schemeClr val="tx1"/>
                </a:solidFill>
              </a:rPr>
              <a:t>五城目朝市５３０周年記念イベント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0DB81827-AFB1-4E85-995C-89A5DD005A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78" y="8400178"/>
            <a:ext cx="1383764" cy="1383764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90DB72D-E216-494E-9AA2-6B290A9CB911}"/>
              </a:ext>
            </a:extLst>
          </p:cNvPr>
          <p:cNvSpPr txBox="1"/>
          <p:nvPr/>
        </p:nvSpPr>
        <p:spPr>
          <a:xfrm>
            <a:off x="1884542" y="8676561"/>
            <a:ext cx="440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６月２２日と１１月２日に五城目朝市５３０周年記念イベントとして、全国朝市特産市を開催します！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2851854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7659</TotalTime>
  <Words>243</Words>
  <Application>Microsoft Office PowerPoint</Application>
  <PresentationFormat>A4 210 x 297 mm</PresentationFormat>
  <Paragraphs>57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HGｺﾞｼｯｸE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</dc:creator>
  <cp:lastModifiedBy>sato kota</cp:lastModifiedBy>
  <cp:revision>50</cp:revision>
  <cp:lastPrinted>2025-06-16T04:57:28Z</cp:lastPrinted>
  <dcterms:created xsi:type="dcterms:W3CDTF">2022-01-19T07:07:57Z</dcterms:created>
  <dcterms:modified xsi:type="dcterms:W3CDTF">2025-06-16T06:55:54Z</dcterms:modified>
</cp:coreProperties>
</file>